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256" r:id="rId2"/>
    <p:sldId id="309" r:id="rId3"/>
    <p:sldId id="305" r:id="rId4"/>
    <p:sldId id="310" r:id="rId5"/>
    <p:sldId id="259" r:id="rId6"/>
    <p:sldId id="297" r:id="rId7"/>
    <p:sldId id="318" r:id="rId8"/>
    <p:sldId id="311" r:id="rId9"/>
    <p:sldId id="312" r:id="rId10"/>
    <p:sldId id="313" r:id="rId11"/>
    <p:sldId id="298" r:id="rId12"/>
    <p:sldId id="314" r:id="rId13"/>
    <p:sldId id="315" r:id="rId14"/>
    <p:sldId id="299" r:id="rId15"/>
    <p:sldId id="316" r:id="rId16"/>
    <p:sldId id="301" r:id="rId17"/>
    <p:sldId id="302" r:id="rId18"/>
    <p:sldId id="329" r:id="rId19"/>
    <p:sldId id="304" r:id="rId20"/>
    <p:sldId id="306" r:id="rId21"/>
    <p:sldId id="319" r:id="rId22"/>
    <p:sldId id="320" r:id="rId23"/>
    <p:sldId id="321" r:id="rId24"/>
    <p:sldId id="323" r:id="rId25"/>
    <p:sldId id="324" r:id="rId26"/>
    <p:sldId id="322" r:id="rId27"/>
    <p:sldId id="327" r:id="rId28"/>
    <p:sldId id="328" r:id="rId29"/>
    <p:sldId id="278" r:id="rId30"/>
  </p:sldIdLst>
  <p:sldSz cx="9144000" cy="5143500" type="screen16x9"/>
  <p:notesSz cx="6858000" cy="9144000"/>
  <p:embeddedFontLst>
    <p:embeddedFont>
      <p:font typeface="Quicksand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9A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E042EE-030E-48AD-AEE1-48DBF1C2F338}">
  <a:tblStyle styleId="{8CE042EE-030E-48AD-AEE1-48DBF1C2F3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71A6B3E-507F-4017-96D8-7895C4FAF28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9964" autoAdjust="0"/>
  </p:normalViewPr>
  <p:slideViewPr>
    <p:cSldViewPr snapToGrid="0">
      <p:cViewPr varScale="1">
        <p:scale>
          <a:sx n="135" d="100"/>
          <a:sy n="135" d="100"/>
        </p:scale>
        <p:origin x="924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00111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Search Bar</a:t>
            </a:r>
            <a:r>
              <a:rPr lang="en-US" baseline="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086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</a:t>
            </a:r>
            <a:r>
              <a:rPr lang="en-US" baseline="0" dirty="0"/>
              <a:t>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012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806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Filtering</a:t>
            </a:r>
            <a:r>
              <a:rPr lang="en-US" baseline="0" dirty="0"/>
              <a:t> the results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65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quick access tabs  </a:t>
            </a:r>
          </a:p>
        </p:txBody>
      </p:sp>
    </p:spTree>
    <p:extLst>
      <p:ext uri="{BB962C8B-B14F-4D97-AF65-F5344CB8AC3E}">
        <p14:creationId xmlns:p14="http://schemas.microsoft.com/office/powerpoint/2010/main" val="1006933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dirty="0">
                <a:solidFill>
                  <a:srgbClr val="569A97"/>
                </a:solidFill>
              </a:rPr>
              <a:t>UniProt</a:t>
            </a:r>
            <a:br>
              <a:rPr lang="en" dirty="0"/>
            </a:br>
            <a:r>
              <a:rPr lang="en" sz="2200" dirty="0"/>
              <a:t>By : Ahmed Mohamed Mahmoud</a:t>
            </a:r>
            <a:br>
              <a:rPr lang="en" sz="2200" dirty="0"/>
            </a:br>
            <a:r>
              <a:rPr lang="en" sz="2200" dirty="0"/>
              <a:t>       Abdullah Gamal Sayed </a:t>
            </a:r>
            <a:endParaRPr sz="2200" dirty="0"/>
          </a:p>
        </p:txBody>
      </p:sp>
      <p:pic>
        <p:nvPicPr>
          <p:cNvPr id="1027" name="Picture 3" descr="C:\Users\Asmaa\Desktop\sana 3 materials\biocomputing\presentation\logo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91740" cy="115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2735580" y="339924"/>
            <a:ext cx="3352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Advanced search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" y="987964"/>
            <a:ext cx="8106410" cy="391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3108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E03B2-4990-4D79-9D2C-219524DD21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5FC46-DB68-47F0-9534-00D6BD172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24" y="1027293"/>
            <a:ext cx="8316194" cy="3811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EAEF29-6435-4769-BB32-C26C224392A3}"/>
              </a:ext>
            </a:extLst>
          </p:cNvPr>
          <p:cNvSpPr txBox="1"/>
          <p:nvPr/>
        </p:nvSpPr>
        <p:spPr>
          <a:xfrm>
            <a:off x="899160" y="214815"/>
            <a:ext cx="6766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Quicksand" panose="020B0604020202020204" charset="0"/>
              </a:rPr>
              <a:t>Search results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7EE84F-B298-4723-AFA6-8CAC662A487F}"/>
              </a:ext>
            </a:extLst>
          </p:cNvPr>
          <p:cNvSpPr/>
          <p:nvPr/>
        </p:nvSpPr>
        <p:spPr>
          <a:xfrm>
            <a:off x="1776357" y="2795164"/>
            <a:ext cx="6811383" cy="137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C7A253-46D7-49D3-B568-DB87B54297B5}"/>
              </a:ext>
            </a:extLst>
          </p:cNvPr>
          <p:cNvSpPr/>
          <p:nvPr/>
        </p:nvSpPr>
        <p:spPr>
          <a:xfrm>
            <a:off x="459459" y="2591136"/>
            <a:ext cx="1316001" cy="2247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9459" y="1722120"/>
            <a:ext cx="2893341" cy="869016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99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" y="534408"/>
            <a:ext cx="8747761" cy="623831"/>
          </a:xfrm>
        </p:spPr>
        <p:txBody>
          <a:bodyPr/>
          <a:lstStyle/>
          <a:p>
            <a:pPr algn="ctr"/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</a:rPr>
              <a:t>Reviewed             Vs.           Unreviewed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/>
              <a:t>Protein sequence and function data is obtained from scientific publications</a:t>
            </a:r>
          </a:p>
          <a:p>
            <a:endParaRPr lang="en-US" sz="1600" b="1" dirty="0"/>
          </a:p>
          <a:p>
            <a:r>
              <a:rPr lang="en-US" sz="1600" b="1" dirty="0"/>
              <a:t>Protein sequences and functions are manually reviewed by expert scientists</a:t>
            </a:r>
          </a:p>
          <a:p>
            <a:endParaRPr lang="en-US" sz="1600" b="1" dirty="0"/>
          </a:p>
          <a:p>
            <a:r>
              <a:rPr lang="en-US" sz="1600" b="1" dirty="0"/>
              <a:t>All protein isoforms of one gene of each species are grouped together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600" b="1" dirty="0"/>
              <a:t>Direct sequence submissions and sequence data from sequence repositories</a:t>
            </a:r>
          </a:p>
          <a:p>
            <a:endParaRPr lang="en-US" sz="1600" b="1" dirty="0"/>
          </a:p>
          <a:p>
            <a:r>
              <a:rPr lang="en-US" sz="1600" b="1" dirty="0"/>
              <a:t>Sequences and sequence data have been computationally analyzed</a:t>
            </a:r>
          </a:p>
          <a:p>
            <a:endParaRPr lang="en-US" sz="1600" b="1" dirty="0"/>
          </a:p>
          <a:p>
            <a:r>
              <a:rPr lang="en-US" sz="1600" b="1" dirty="0"/>
              <a:t>Protein isoforms of one gene of each species are displayed as individual entries</a:t>
            </a:r>
          </a:p>
          <a:p>
            <a:endParaRPr lang="en-US" sz="1600" b="1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7891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1348740" y="362992"/>
            <a:ext cx="63779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Filtering the results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02" y="1173480"/>
            <a:ext cx="2217612" cy="3390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94" y="1207652"/>
            <a:ext cx="2202371" cy="33567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321" y="1173480"/>
            <a:ext cx="2270957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97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A096D9-866A-4534-A9FE-980C0060E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90A3D-869E-4250-ADC9-AE751CEF0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1" y="853483"/>
            <a:ext cx="8256487" cy="39871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743EAE-E140-49D6-9549-3B553583E7E7}"/>
              </a:ext>
            </a:extLst>
          </p:cNvPr>
          <p:cNvSpPr/>
          <p:nvPr/>
        </p:nvSpPr>
        <p:spPr>
          <a:xfrm>
            <a:off x="2522221" y="975360"/>
            <a:ext cx="6141720" cy="160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E6D593-DD1A-449C-A3EB-AFFEE2FCC933}"/>
              </a:ext>
            </a:extLst>
          </p:cNvPr>
          <p:cNvSpPr/>
          <p:nvPr/>
        </p:nvSpPr>
        <p:spPr>
          <a:xfrm>
            <a:off x="1863762" y="3441551"/>
            <a:ext cx="6800178" cy="168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28B5C-E0BB-434C-BE51-D6972AA5EBD1}"/>
              </a:ext>
            </a:extLst>
          </p:cNvPr>
          <p:cNvSpPr txBox="1"/>
          <p:nvPr/>
        </p:nvSpPr>
        <p:spPr>
          <a:xfrm>
            <a:off x="876300" y="98981"/>
            <a:ext cx="7856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Quicksand" panose="020B0604020202020204" charset="0"/>
              </a:rPr>
              <a:t>Searching For Human Insulin</a:t>
            </a:r>
          </a:p>
        </p:txBody>
      </p:sp>
    </p:spTree>
    <p:extLst>
      <p:ext uri="{BB962C8B-B14F-4D97-AF65-F5344CB8AC3E}">
        <p14:creationId xmlns:p14="http://schemas.microsoft.com/office/powerpoint/2010/main" val="1412910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50" y="1159200"/>
            <a:ext cx="7353300" cy="37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0400" y="416262"/>
            <a:ext cx="909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The quick access tabs  </a:t>
            </a:r>
          </a:p>
        </p:txBody>
      </p:sp>
    </p:spTree>
    <p:extLst>
      <p:ext uri="{BB962C8B-B14F-4D97-AF65-F5344CB8AC3E}">
        <p14:creationId xmlns:p14="http://schemas.microsoft.com/office/powerpoint/2010/main" val="4103311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50274" y="240048"/>
            <a:ext cx="7064125" cy="48715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</a:rPr>
              <a:t>Subcellular location                       Interaction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165474" y="821316"/>
            <a:ext cx="3608125" cy="4110683"/>
          </a:xfrm>
        </p:spPr>
        <p:txBody>
          <a:bodyPr/>
          <a:lstStyle/>
          <a:p>
            <a:r>
              <a:rPr lang="en-US" sz="1600" b="1" dirty="0"/>
              <a:t>The subcellular location viewer highlights where the protein is expressed in the cell</a:t>
            </a:r>
          </a:p>
          <a:p>
            <a:endParaRPr lang="en-US" sz="160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4874400" y="814116"/>
            <a:ext cx="3507270" cy="4125083"/>
          </a:xfrm>
        </p:spPr>
        <p:txBody>
          <a:bodyPr/>
          <a:lstStyle/>
          <a:p>
            <a:r>
              <a:rPr lang="en-US" sz="1600" b="1" dirty="0"/>
              <a:t>The interaction indicate any interactions that your protein may be involved in.</a:t>
            </a:r>
          </a:p>
          <a:p>
            <a:endParaRPr lang="en-US" sz="16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A46D8-118B-4EFC-BB8C-AA7049F892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89" y="2085282"/>
            <a:ext cx="3648011" cy="2889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710" y="2085282"/>
            <a:ext cx="3557490" cy="288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89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E05B5C-8AA0-49CA-8DDA-58F9AB7E5B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5546B-4EBF-4966-88F1-11AB3EBCD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10" y="845443"/>
            <a:ext cx="7710295" cy="3755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731F8-3222-4FFB-8084-F7417B809B38}"/>
              </a:ext>
            </a:extLst>
          </p:cNvPr>
          <p:cNvSpPr txBox="1"/>
          <p:nvPr/>
        </p:nvSpPr>
        <p:spPr>
          <a:xfrm>
            <a:off x="2110464" y="98981"/>
            <a:ext cx="5803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Quicksand" panose="020B0604020202020204" charset="0"/>
              </a:rPr>
              <a:t>Structure of the protein</a:t>
            </a:r>
          </a:p>
        </p:txBody>
      </p:sp>
    </p:spTree>
    <p:extLst>
      <p:ext uri="{BB962C8B-B14F-4D97-AF65-F5344CB8AC3E}">
        <p14:creationId xmlns:p14="http://schemas.microsoft.com/office/powerpoint/2010/main" val="2238807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DBAEF-916E-4485-BCC3-B4A5680E90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4A658-4205-4D5D-96DB-CCE0205A4B5F}"/>
              </a:ext>
            </a:extLst>
          </p:cNvPr>
          <p:cNvSpPr txBox="1"/>
          <p:nvPr/>
        </p:nvSpPr>
        <p:spPr>
          <a:xfrm>
            <a:off x="2121408" y="414528"/>
            <a:ext cx="484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69A97"/>
                </a:solidFill>
                <a:latin typeface="Quicksand" panose="020B0604020202020204" charset="0"/>
              </a:rPr>
              <a:t>Download FASTA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63CDC-D187-4316-85BE-B6139F88E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645" y="1060859"/>
            <a:ext cx="7144512" cy="38504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C29028-DD85-430A-91FF-C8DA36D5B28C}"/>
              </a:ext>
            </a:extLst>
          </p:cNvPr>
          <p:cNvSpPr/>
          <p:nvPr/>
        </p:nvSpPr>
        <p:spPr>
          <a:xfrm>
            <a:off x="2693581" y="1850065"/>
            <a:ext cx="354419" cy="1630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31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046E3-AE19-4A5C-BC8C-E0941C416E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64C17-DE85-41F0-9EFD-61F5246C7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396" b="73579"/>
          <a:stretch/>
        </p:blipFill>
        <p:spPr>
          <a:xfrm>
            <a:off x="1262749" y="1939951"/>
            <a:ext cx="7809108" cy="11240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60607-C68B-4085-9636-EE6DCC924B3C}"/>
              </a:ext>
            </a:extLst>
          </p:cNvPr>
          <p:cNvSpPr txBox="1"/>
          <p:nvPr/>
        </p:nvSpPr>
        <p:spPr>
          <a:xfrm>
            <a:off x="1839511" y="1110917"/>
            <a:ext cx="6655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69A97"/>
                </a:solidFill>
                <a:latin typeface="Quicksand" panose="020B0604020202020204" charset="0"/>
              </a:rPr>
              <a:t>FASTA format For Human Insulin</a:t>
            </a:r>
          </a:p>
        </p:txBody>
      </p:sp>
    </p:spTree>
    <p:extLst>
      <p:ext uri="{BB962C8B-B14F-4D97-AF65-F5344CB8AC3E}">
        <p14:creationId xmlns:p14="http://schemas.microsoft.com/office/powerpoint/2010/main" val="1414669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3915" y="357068"/>
            <a:ext cx="6767100" cy="532200"/>
          </a:xfrm>
        </p:spPr>
        <p:txBody>
          <a:bodyPr/>
          <a:lstStyle/>
          <a:p>
            <a:r>
              <a:rPr lang="en-US" sz="3200" b="1" dirty="0"/>
              <a:t>In this presentation: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8240" y="931252"/>
            <a:ext cx="7108386" cy="4052228"/>
          </a:xfrm>
        </p:spPr>
        <p:txBody>
          <a:bodyPr/>
          <a:lstStyle/>
          <a:p>
            <a:r>
              <a:rPr lang="en-US" dirty="0"/>
              <a:t>• Search for proteins </a:t>
            </a:r>
          </a:p>
          <a:p>
            <a:r>
              <a:rPr lang="en-US" dirty="0"/>
              <a:t>	• How to get the most from a basic search </a:t>
            </a:r>
          </a:p>
          <a:p>
            <a:endParaRPr lang="en-US" dirty="0"/>
          </a:p>
          <a:p>
            <a:r>
              <a:rPr lang="en-US" dirty="0"/>
              <a:t>• Functional data in a protein entry </a:t>
            </a:r>
          </a:p>
          <a:p>
            <a:r>
              <a:rPr lang="en-US" dirty="0"/>
              <a:t>	• Explore specific functions, locations and structural data </a:t>
            </a:r>
          </a:p>
          <a:p>
            <a:endParaRPr lang="en-US" dirty="0"/>
          </a:p>
          <a:p>
            <a:r>
              <a:rPr lang="en-US" dirty="0"/>
              <a:t>• Protein sequences and sequence features </a:t>
            </a:r>
          </a:p>
          <a:p>
            <a:r>
              <a:rPr lang="en-US" dirty="0"/>
              <a:t>	• Accessing protein sequences </a:t>
            </a:r>
          </a:p>
          <a:p>
            <a:endParaRPr lang="en-US" dirty="0"/>
          </a:p>
          <a:p>
            <a:r>
              <a:rPr lang="en-US" dirty="0"/>
              <a:t>• Sequence analysis tools </a:t>
            </a:r>
          </a:p>
          <a:p>
            <a:r>
              <a:rPr lang="en-US" dirty="0"/>
              <a:t>	• BLAST </a:t>
            </a:r>
          </a:p>
          <a:p>
            <a:r>
              <a:rPr lang="en-US" dirty="0"/>
              <a:t>	• Align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7954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2A831-EE62-48DA-9FF4-E772ECC1D3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FC8DB-D2C9-4C79-9624-5A285B156306}"/>
              </a:ext>
            </a:extLst>
          </p:cNvPr>
          <p:cNvSpPr txBox="1"/>
          <p:nvPr/>
        </p:nvSpPr>
        <p:spPr>
          <a:xfrm>
            <a:off x="2110464" y="98981"/>
            <a:ext cx="5803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69A97"/>
                </a:solidFill>
                <a:latin typeface="Quicksand" panose="020B0604020202020204" charset="0"/>
              </a:rPr>
              <a:t>Data found in FASTA file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D63DEF3-AC8F-4C83-8742-A4CBB6FBE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4816" y="1749507"/>
            <a:ext cx="65" cy="597499"/>
          </a:xfrm>
          <a:prstGeom prst="rect">
            <a:avLst/>
          </a:prstGeom>
          <a:solidFill>
            <a:srgbClr val="F1F1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870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FE6AFE-81CC-4231-8E19-3FE322608FF1}"/>
              </a:ext>
            </a:extLst>
          </p:cNvPr>
          <p:cNvSpPr txBox="1"/>
          <p:nvPr/>
        </p:nvSpPr>
        <p:spPr>
          <a:xfrm>
            <a:off x="1116311" y="537672"/>
            <a:ext cx="779169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Header File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en-US" dirty="0" err="1">
                <a:solidFill>
                  <a:schemeClr val="bg1"/>
                </a:solidFill>
              </a:rPr>
              <a:t>db|UniqueIdentifier|EntryName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ProteinName</a:t>
            </a:r>
            <a:r>
              <a:rPr lang="en-US" dirty="0">
                <a:solidFill>
                  <a:schemeClr val="bg1"/>
                </a:solidFill>
              </a:rPr>
              <a:t> OS=</a:t>
            </a:r>
            <a:r>
              <a:rPr lang="en-US" dirty="0" err="1">
                <a:solidFill>
                  <a:schemeClr val="bg1"/>
                </a:solidFill>
              </a:rPr>
              <a:t>OrganismName</a:t>
            </a:r>
            <a:r>
              <a:rPr lang="en-US" dirty="0">
                <a:solidFill>
                  <a:schemeClr val="bg1"/>
                </a:solidFill>
              </a:rPr>
              <a:t> OX=</a:t>
            </a:r>
            <a:r>
              <a:rPr lang="en-US" dirty="0" err="1">
                <a:solidFill>
                  <a:schemeClr val="bg1"/>
                </a:solidFill>
              </a:rPr>
              <a:t>OrganismIdentifier</a:t>
            </a:r>
            <a:r>
              <a:rPr lang="en-US" dirty="0">
                <a:solidFill>
                  <a:schemeClr val="bg1"/>
                </a:solidFill>
              </a:rPr>
              <a:t> [GN=</a:t>
            </a:r>
            <a:r>
              <a:rPr lang="en-US" dirty="0" err="1">
                <a:solidFill>
                  <a:schemeClr val="bg1"/>
                </a:solidFill>
              </a:rPr>
              <a:t>GeneName</a:t>
            </a:r>
            <a:r>
              <a:rPr lang="en-US" dirty="0">
                <a:solidFill>
                  <a:schemeClr val="bg1"/>
                </a:solidFill>
              </a:rPr>
              <a:t> ]PE=</a:t>
            </a:r>
            <a:r>
              <a:rPr lang="en-US" dirty="0" err="1">
                <a:solidFill>
                  <a:schemeClr val="bg1"/>
                </a:solidFill>
              </a:rPr>
              <a:t>ProteinExistence</a:t>
            </a:r>
            <a:r>
              <a:rPr lang="en-US" dirty="0">
                <a:solidFill>
                  <a:schemeClr val="bg1"/>
                </a:solidFill>
              </a:rPr>
              <a:t> SV=</a:t>
            </a:r>
            <a:r>
              <a:rPr lang="en-US" dirty="0" err="1">
                <a:solidFill>
                  <a:schemeClr val="bg1"/>
                </a:solidFill>
              </a:rPr>
              <a:t>SequenceVersion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Protein Sequence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db</a:t>
            </a:r>
            <a:r>
              <a:rPr lang="en-US" dirty="0">
                <a:solidFill>
                  <a:schemeClr val="bg1"/>
                </a:solidFill>
              </a:rPr>
              <a:t> is '</a:t>
            </a:r>
            <a:r>
              <a:rPr lang="en-US" dirty="0" err="1">
                <a:solidFill>
                  <a:schemeClr val="bg1"/>
                </a:solidFill>
              </a:rPr>
              <a:t>sp</a:t>
            </a:r>
            <a:r>
              <a:rPr lang="en-US" dirty="0">
                <a:solidFill>
                  <a:schemeClr val="bg1"/>
                </a:solidFill>
              </a:rPr>
              <a:t>' for </a:t>
            </a:r>
            <a:r>
              <a:rPr lang="en-US" dirty="0" err="1">
                <a:solidFill>
                  <a:schemeClr val="bg1"/>
                </a:solidFill>
              </a:rPr>
              <a:t>UniProtKB</a:t>
            </a:r>
            <a:r>
              <a:rPr lang="en-US" dirty="0">
                <a:solidFill>
                  <a:schemeClr val="bg1"/>
                </a:solidFill>
              </a:rPr>
              <a:t>/Swiss-</a:t>
            </a:r>
            <a:r>
              <a:rPr lang="en-US" dirty="0" err="1">
                <a:solidFill>
                  <a:schemeClr val="bg1"/>
                </a:solidFill>
              </a:rPr>
              <a:t>Prot</a:t>
            </a:r>
            <a:r>
              <a:rPr lang="en-US" dirty="0">
                <a:solidFill>
                  <a:schemeClr val="bg1"/>
                </a:solidFill>
              </a:rPr>
              <a:t> and 'tr' for </a:t>
            </a:r>
            <a:r>
              <a:rPr lang="en-US" dirty="0" err="1">
                <a:solidFill>
                  <a:schemeClr val="bg1"/>
                </a:solidFill>
              </a:rPr>
              <a:t>UniProtKB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TrEMBL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UniqueIdentifier</a:t>
            </a:r>
            <a:r>
              <a:rPr lang="en-US" dirty="0">
                <a:solidFill>
                  <a:schemeClr val="bg1"/>
                </a:solidFill>
              </a:rPr>
              <a:t> is the primary accession number of the </a:t>
            </a:r>
            <a:r>
              <a:rPr lang="en-US" dirty="0" err="1">
                <a:solidFill>
                  <a:schemeClr val="bg1"/>
                </a:solidFill>
              </a:rPr>
              <a:t>UniProtKB</a:t>
            </a:r>
            <a:r>
              <a:rPr lang="en-US" dirty="0">
                <a:solidFill>
                  <a:schemeClr val="bg1"/>
                </a:solidFill>
              </a:rPr>
              <a:t> entry.</a:t>
            </a:r>
          </a:p>
          <a:p>
            <a:r>
              <a:rPr lang="en-US" dirty="0" err="1">
                <a:solidFill>
                  <a:schemeClr val="bg1"/>
                </a:solidFill>
              </a:rPr>
              <a:t>EntryName</a:t>
            </a:r>
            <a:r>
              <a:rPr lang="en-US" dirty="0">
                <a:solidFill>
                  <a:schemeClr val="bg1"/>
                </a:solidFill>
              </a:rPr>
              <a:t> is the entry name of the </a:t>
            </a:r>
            <a:r>
              <a:rPr lang="en-US" dirty="0" err="1">
                <a:solidFill>
                  <a:schemeClr val="bg1"/>
                </a:solidFill>
              </a:rPr>
              <a:t>UniProtKB</a:t>
            </a:r>
            <a:r>
              <a:rPr lang="en-US" dirty="0">
                <a:solidFill>
                  <a:schemeClr val="bg1"/>
                </a:solidFill>
              </a:rPr>
              <a:t> entry.</a:t>
            </a:r>
          </a:p>
          <a:p>
            <a:r>
              <a:rPr lang="en-US" dirty="0" err="1">
                <a:solidFill>
                  <a:schemeClr val="bg1"/>
                </a:solidFill>
              </a:rPr>
              <a:t>ProteinName</a:t>
            </a:r>
            <a:r>
              <a:rPr lang="en-US" dirty="0">
                <a:solidFill>
                  <a:schemeClr val="bg1"/>
                </a:solidFill>
              </a:rPr>
              <a:t> is the recommended name of the </a:t>
            </a:r>
            <a:r>
              <a:rPr lang="en-US" dirty="0" err="1">
                <a:solidFill>
                  <a:schemeClr val="bg1"/>
                </a:solidFill>
              </a:rPr>
              <a:t>UniProtKB</a:t>
            </a:r>
            <a:r>
              <a:rPr lang="en-US" dirty="0">
                <a:solidFill>
                  <a:schemeClr val="bg1"/>
                </a:solidFill>
              </a:rPr>
              <a:t> entry as annotated in the </a:t>
            </a:r>
            <a:r>
              <a:rPr lang="en-US" dirty="0" err="1">
                <a:solidFill>
                  <a:schemeClr val="bg1"/>
                </a:solidFill>
              </a:rPr>
              <a:t>RecName</a:t>
            </a:r>
            <a:r>
              <a:rPr lang="en-US" dirty="0">
                <a:solidFill>
                  <a:schemeClr val="bg1"/>
                </a:solidFill>
              </a:rPr>
              <a:t> field. For </a:t>
            </a:r>
            <a:r>
              <a:rPr lang="en-US" dirty="0" err="1">
                <a:solidFill>
                  <a:schemeClr val="bg1"/>
                </a:solidFill>
              </a:rPr>
              <a:t>UniProtKB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TrEMBL</a:t>
            </a:r>
            <a:r>
              <a:rPr lang="en-US" dirty="0">
                <a:solidFill>
                  <a:schemeClr val="bg1"/>
                </a:solidFill>
              </a:rPr>
              <a:t> entries without a </a:t>
            </a:r>
            <a:r>
              <a:rPr lang="en-US" dirty="0" err="1">
                <a:solidFill>
                  <a:schemeClr val="bg1"/>
                </a:solidFill>
              </a:rPr>
              <a:t>RecName</a:t>
            </a:r>
            <a:r>
              <a:rPr lang="en-US" dirty="0">
                <a:solidFill>
                  <a:schemeClr val="bg1"/>
                </a:solidFill>
              </a:rPr>
              <a:t> field, the </a:t>
            </a:r>
            <a:r>
              <a:rPr lang="en-US" dirty="0" err="1">
                <a:solidFill>
                  <a:schemeClr val="bg1"/>
                </a:solidFill>
              </a:rPr>
              <a:t>SubName</a:t>
            </a:r>
            <a:r>
              <a:rPr lang="en-US" dirty="0">
                <a:solidFill>
                  <a:schemeClr val="bg1"/>
                </a:solidFill>
              </a:rPr>
              <a:t> field is used. In case of multiple </a:t>
            </a:r>
            <a:r>
              <a:rPr lang="en-US" dirty="0" err="1">
                <a:solidFill>
                  <a:schemeClr val="bg1"/>
                </a:solidFill>
              </a:rPr>
              <a:t>SubNames</a:t>
            </a:r>
            <a:r>
              <a:rPr lang="en-US" dirty="0">
                <a:solidFill>
                  <a:schemeClr val="bg1"/>
                </a:solidFill>
              </a:rPr>
              <a:t>, the first one is used. The 'precursor' attribute is excluded, 'Fragment' is included with the name if applicable.</a:t>
            </a:r>
          </a:p>
          <a:p>
            <a:r>
              <a:rPr lang="en-US" dirty="0" err="1">
                <a:solidFill>
                  <a:schemeClr val="bg1"/>
                </a:solidFill>
              </a:rPr>
              <a:t>OrganismName</a:t>
            </a:r>
            <a:r>
              <a:rPr lang="en-US" dirty="0">
                <a:solidFill>
                  <a:schemeClr val="bg1"/>
                </a:solidFill>
              </a:rPr>
              <a:t> is the scientific name of the organism of the </a:t>
            </a:r>
            <a:r>
              <a:rPr lang="en-US" dirty="0" err="1">
                <a:solidFill>
                  <a:schemeClr val="bg1"/>
                </a:solidFill>
              </a:rPr>
              <a:t>UniProtKB</a:t>
            </a:r>
            <a:r>
              <a:rPr lang="en-US" dirty="0">
                <a:solidFill>
                  <a:schemeClr val="bg1"/>
                </a:solidFill>
              </a:rPr>
              <a:t> entry.</a:t>
            </a:r>
          </a:p>
          <a:p>
            <a:r>
              <a:rPr lang="en-US" dirty="0" err="1">
                <a:solidFill>
                  <a:schemeClr val="bg1"/>
                </a:solidFill>
              </a:rPr>
              <a:t>OrganismIdentifier</a:t>
            </a:r>
            <a:r>
              <a:rPr lang="en-US" dirty="0">
                <a:solidFill>
                  <a:schemeClr val="bg1"/>
                </a:solidFill>
              </a:rPr>
              <a:t> is the unique identifier of the source organism, assigned by the NCBI.</a:t>
            </a:r>
          </a:p>
          <a:p>
            <a:r>
              <a:rPr lang="en-US" dirty="0" err="1">
                <a:solidFill>
                  <a:schemeClr val="bg1"/>
                </a:solidFill>
              </a:rPr>
              <a:t>GeneName</a:t>
            </a:r>
            <a:r>
              <a:rPr lang="en-US" dirty="0">
                <a:solidFill>
                  <a:schemeClr val="bg1"/>
                </a:solidFill>
              </a:rPr>
              <a:t> is the first gene name of the </a:t>
            </a:r>
            <a:r>
              <a:rPr lang="en-US" dirty="0" err="1">
                <a:solidFill>
                  <a:schemeClr val="bg1"/>
                </a:solidFill>
              </a:rPr>
              <a:t>UniProtKB</a:t>
            </a:r>
            <a:r>
              <a:rPr lang="en-US" dirty="0">
                <a:solidFill>
                  <a:schemeClr val="bg1"/>
                </a:solidFill>
              </a:rPr>
              <a:t> entry. If there is no gene name, </a:t>
            </a:r>
            <a:r>
              <a:rPr lang="en-US" dirty="0" err="1">
                <a:solidFill>
                  <a:schemeClr val="bg1"/>
                </a:solidFill>
              </a:rPr>
              <a:t>OrderedLocusName</a:t>
            </a:r>
            <a:r>
              <a:rPr lang="en-US" dirty="0">
                <a:solidFill>
                  <a:schemeClr val="bg1"/>
                </a:solidFill>
              </a:rPr>
              <a:t> or </a:t>
            </a:r>
            <a:r>
              <a:rPr lang="en-US" dirty="0" err="1">
                <a:solidFill>
                  <a:schemeClr val="bg1"/>
                </a:solidFill>
              </a:rPr>
              <a:t>ORFname</a:t>
            </a:r>
            <a:r>
              <a:rPr lang="en-US" dirty="0">
                <a:solidFill>
                  <a:schemeClr val="bg1"/>
                </a:solidFill>
              </a:rPr>
              <a:t>, the GN field is not listed.</a:t>
            </a:r>
          </a:p>
          <a:p>
            <a:r>
              <a:rPr lang="en-US" dirty="0" err="1">
                <a:solidFill>
                  <a:schemeClr val="bg1"/>
                </a:solidFill>
              </a:rPr>
              <a:t>ProteinExistence</a:t>
            </a:r>
            <a:r>
              <a:rPr lang="en-US" dirty="0">
                <a:solidFill>
                  <a:schemeClr val="bg1"/>
                </a:solidFill>
              </a:rPr>
              <a:t> is the numerical value describing the evidence for the existence of the protein.</a:t>
            </a:r>
          </a:p>
          <a:p>
            <a:r>
              <a:rPr lang="en-US" dirty="0" err="1">
                <a:solidFill>
                  <a:schemeClr val="bg1"/>
                </a:solidFill>
              </a:rPr>
              <a:t>SequenceVersion</a:t>
            </a:r>
            <a:r>
              <a:rPr lang="en-US" dirty="0">
                <a:solidFill>
                  <a:schemeClr val="bg1"/>
                </a:solidFill>
              </a:rPr>
              <a:t> is the version number of the sequence.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764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5E673A-319D-4CB2-A3D6-85951DCA84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16B982-7B28-473C-8635-182D1854D1E0}"/>
              </a:ext>
            </a:extLst>
          </p:cNvPr>
          <p:cNvSpPr txBox="1"/>
          <p:nvPr/>
        </p:nvSpPr>
        <p:spPr>
          <a:xfrm>
            <a:off x="1864241" y="255181"/>
            <a:ext cx="6010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69A97"/>
                </a:solidFill>
                <a:latin typeface="Quicksand" panose="020B0604020202020204" charset="0"/>
              </a:rPr>
              <a:t>Analysis bar in </a:t>
            </a:r>
            <a:r>
              <a:rPr lang="en-US" sz="3200" dirty="0" err="1">
                <a:solidFill>
                  <a:srgbClr val="569A97"/>
                </a:solidFill>
                <a:latin typeface="Quicksand" panose="020B0604020202020204" charset="0"/>
              </a:rPr>
              <a:t>UniProt</a:t>
            </a:r>
            <a:endParaRPr lang="en-US" sz="3200" dirty="0">
              <a:solidFill>
                <a:srgbClr val="569A97"/>
              </a:solidFill>
              <a:latin typeface="Quicksand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43B53-C9E0-42B0-BC07-718FAAC5A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350"/>
          <a:stretch/>
        </p:blipFill>
        <p:spPr>
          <a:xfrm>
            <a:off x="1261731" y="907642"/>
            <a:ext cx="7651072" cy="2827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9FB866-00D2-4CCD-95DC-2C36BB516BF5}"/>
              </a:ext>
            </a:extLst>
          </p:cNvPr>
          <p:cNvSpPr/>
          <p:nvPr/>
        </p:nvSpPr>
        <p:spPr>
          <a:xfrm>
            <a:off x="1261731" y="1998921"/>
            <a:ext cx="7651072" cy="382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73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A8BD3F-3E7E-46D7-B292-6CA132DBDE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4B8EDE-5E2C-4DF1-89DF-E53728A9C85E}"/>
              </a:ext>
            </a:extLst>
          </p:cNvPr>
          <p:cNvSpPr txBox="1"/>
          <p:nvPr/>
        </p:nvSpPr>
        <p:spPr>
          <a:xfrm>
            <a:off x="1201479" y="141768"/>
            <a:ext cx="67410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69A97"/>
                </a:solidFill>
                <a:latin typeface="Quicksand" panose="020B0604020202020204" charset="0"/>
              </a:rPr>
              <a:t>BLAST</a:t>
            </a:r>
          </a:p>
          <a:p>
            <a:pPr algn="ctr"/>
            <a:r>
              <a:rPr lang="en-US" sz="1600" dirty="0">
                <a:solidFill>
                  <a:srgbClr val="569A97"/>
                </a:solidFill>
                <a:latin typeface="Quicksand" panose="020B0604020202020204" charset="0"/>
              </a:rPr>
              <a:t>Basic Local Alignment Search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D9165-6DD9-48E0-89DB-44785952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76" y="1034320"/>
            <a:ext cx="6633261" cy="376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67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C1E2D8-1154-4003-BFAD-354295046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5E239-E600-4B15-B327-50EDA12A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9" y="560633"/>
            <a:ext cx="7215458" cy="402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2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2DA1B-CBEF-43ED-84C4-06E4953CF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CE56E-1FED-47B9-A409-47E84A822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000" y="578874"/>
            <a:ext cx="7305157" cy="417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28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6F74B-674A-42FB-A924-ACB8F2CAE4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B783E-3D07-4D26-B051-C4BD3B91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483" y="535463"/>
            <a:ext cx="7274674" cy="407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89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E5D92-065D-45E1-B8ED-A78C8B90F2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5FC67-A045-45AB-BC66-CC1F77A9A985}"/>
              </a:ext>
            </a:extLst>
          </p:cNvPr>
          <p:cNvSpPr txBox="1"/>
          <p:nvPr/>
        </p:nvSpPr>
        <p:spPr>
          <a:xfrm>
            <a:off x="2519916" y="283534"/>
            <a:ext cx="4104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dirty="0">
                <a:solidFill>
                  <a:srgbClr val="569A97"/>
                </a:solidFill>
                <a:latin typeface="Quicksand" panose="020B0604020202020204" charset="0"/>
              </a:rPr>
              <a:t>Align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CE948-B197-4C2D-AC82-E239F14B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08" y="1237641"/>
            <a:ext cx="6401613" cy="36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23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FF3C6F-9187-4467-BB13-3CE0285293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F5637-5329-465D-80DE-04497939D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49" y="488376"/>
            <a:ext cx="7368896" cy="416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43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51CD9-1F96-46E7-AC23-BFB9791259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1BB36-059F-4437-9D3B-7AEB12DB3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24" y="593030"/>
            <a:ext cx="7002201" cy="395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07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>
            <a:spLocks noGrp="1"/>
          </p:cNvSpPr>
          <p:nvPr>
            <p:ph type="ctrTitle" idx="4294967295"/>
          </p:nvPr>
        </p:nvSpPr>
        <p:spPr>
          <a:xfrm>
            <a:off x="1336100" y="1183688"/>
            <a:ext cx="7337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</a:rPr>
              <a:t>Thanks!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subTitle" idx="4294967295"/>
          </p:nvPr>
        </p:nvSpPr>
        <p:spPr>
          <a:xfrm>
            <a:off x="1336100" y="2190788"/>
            <a:ext cx="73377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3F3F3"/>
                </a:solidFill>
              </a:rPr>
              <a:t>ANY QUESTIONS?</a:t>
            </a:r>
            <a:endParaRPr sz="3600" b="1">
              <a:solidFill>
                <a:srgbClr val="F3F3F3"/>
              </a:solidFill>
            </a:endParaRPr>
          </a:p>
        </p:txBody>
      </p:sp>
      <p:sp>
        <p:nvSpPr>
          <p:cNvPr id="337" name="Google Shape;337;p34"/>
          <p:cNvSpPr txBox="1">
            <a:spLocks noGrp="1"/>
          </p:cNvSpPr>
          <p:nvPr>
            <p:ph type="body" idx="4294967295"/>
          </p:nvPr>
        </p:nvSpPr>
        <p:spPr>
          <a:xfrm>
            <a:off x="1336100" y="2771569"/>
            <a:ext cx="73377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3F3F3"/>
                </a:solidFill>
              </a:rPr>
              <a:t>You can find me at</a:t>
            </a:r>
            <a:endParaRPr sz="22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3F3F3"/>
                </a:solidFill>
              </a:rPr>
              <a:t>@username</a:t>
            </a:r>
            <a:endParaRPr sz="22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3F3F3"/>
                </a:solidFill>
              </a:rPr>
              <a:t>user@mail.me</a:t>
            </a:r>
            <a:endParaRPr sz="2200">
              <a:solidFill>
                <a:srgbClr val="F3F3F3"/>
              </a:solidFill>
            </a:endParaRPr>
          </a:p>
        </p:txBody>
      </p:sp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82467-4E67-4BCF-A2AA-2DBE03AFC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87" y="196599"/>
            <a:ext cx="6767100" cy="532200"/>
          </a:xfrm>
        </p:spPr>
        <p:txBody>
          <a:bodyPr/>
          <a:lstStyle/>
          <a:p>
            <a:pPr algn="ctr"/>
            <a:r>
              <a:rPr lang="en-US" dirty="0"/>
              <a:t>UniProt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D15EB-55CD-4CEA-87A4-73B3E92CD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687" y="947389"/>
            <a:ext cx="6927900" cy="399951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Created at the department of medical biochemistry of the university of Geneva and works in collaboration with the European molecular biology laboratory (EMBL), since 1987.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is now an equal partnership between the EMBL and the Swiss Institute of bioinformatics.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comprehensive, high-quality, and freely accessible resource of protein sequence and functional information: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Physiological protein function including subcellular location, pathways, and reactions.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Structural information including topology and access to 3D structures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analysis tools such as BLAST and sequence alignment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073A7-A586-4411-ADD6-18963B31C1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6840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8594725" y="4751388"/>
            <a:ext cx="549275" cy="3159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"/>
            <a:ext cx="9144000" cy="509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1891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How To Use UniProt</a:t>
            </a:r>
            <a:endParaRPr sz="3600" b="1"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701438" y="3185249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F63A7B-8694-4E58-9BD6-F9A00ABD8F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4C9AD-0339-4DF7-A29B-5856B1A6960D}"/>
              </a:ext>
            </a:extLst>
          </p:cNvPr>
          <p:cNvSpPr txBox="1"/>
          <p:nvPr/>
        </p:nvSpPr>
        <p:spPr>
          <a:xfrm>
            <a:off x="236220" y="79229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  <a:latin typeface="Quicksand" panose="020B0604020202020204" charset="0"/>
              </a:rPr>
              <a:t>Snapshot for the home page of the UniProt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602449"/>
            <a:ext cx="6979920" cy="442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16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2">
                    <a:lumMod val="75000"/>
                  </a:schemeClr>
                </a:solidFill>
              </a:rPr>
              <a:t>UniProt is divided into two sections </a:t>
            </a:r>
            <a:endParaRPr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1177667" y="1249820"/>
            <a:ext cx="34518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5084375" y="1249820"/>
            <a:ext cx="36024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1165475" y="3684586"/>
            <a:ext cx="7521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75" y="967691"/>
            <a:ext cx="7776925" cy="387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72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9680" y="145639"/>
            <a:ext cx="6932775" cy="479201"/>
          </a:xfrm>
        </p:spPr>
        <p:txBody>
          <a:bodyPr/>
          <a:lstStyle/>
          <a:p>
            <a:r>
              <a:rPr lang="en-US" sz="2400" b="1" i="1" dirty="0"/>
              <a:t>Sequence data are organized into resources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00" y="2947147"/>
            <a:ext cx="5544000" cy="2031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00800" y="669600"/>
            <a:ext cx="8006400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UniProt:</a:t>
            </a:r>
            <a:endParaRPr lang="ar-EG" sz="18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It is the central axis and contains, in addition to the sequence, functional and structure information.</a:t>
            </a:r>
            <a:endParaRPr lang="ar-EG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Proteomes:</a:t>
            </a:r>
            <a:endParaRPr lang="ar-EG" sz="18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Proteomes are used to refer to a group of proteins that are expressed in a cell under certain conditions.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UniParc:</a:t>
            </a:r>
            <a:endParaRPr lang="ar-EG" sz="18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It is an archive of outdated proteins.</a:t>
            </a:r>
            <a:endParaRPr lang="ar-EG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UniRef:</a:t>
            </a:r>
            <a:endParaRPr lang="ar-EG" sz="18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Here clusters are created between sequences based on their similarity.</a:t>
            </a:r>
          </a:p>
        </p:txBody>
      </p:sp>
    </p:spTree>
    <p:extLst>
      <p:ext uri="{BB962C8B-B14F-4D97-AF65-F5344CB8AC3E}">
        <p14:creationId xmlns:p14="http://schemas.microsoft.com/office/powerpoint/2010/main" val="1325855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9</a:t>
            </a:fld>
            <a:endParaRPr lang="e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" y="1091564"/>
            <a:ext cx="7747000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10133" y="368082"/>
            <a:ext cx="3310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New Search Bar </a:t>
            </a:r>
          </a:p>
        </p:txBody>
      </p:sp>
    </p:spTree>
    <p:extLst>
      <p:ext uri="{BB962C8B-B14F-4D97-AF65-F5344CB8AC3E}">
        <p14:creationId xmlns:p14="http://schemas.microsoft.com/office/powerpoint/2010/main" val="1819444521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655</Words>
  <Application>Microsoft Office PowerPoint</Application>
  <PresentationFormat>On-screen Show (16:9)</PresentationFormat>
  <Paragraphs>117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Quicksand</vt:lpstr>
      <vt:lpstr>Arial</vt:lpstr>
      <vt:lpstr>Eleanor template</vt:lpstr>
      <vt:lpstr>UniProt By : Ahmed Mohamed Mahmoud        Abdullah Gamal Sayed </vt:lpstr>
      <vt:lpstr>In this presentation:</vt:lpstr>
      <vt:lpstr>UniProt</vt:lpstr>
      <vt:lpstr>PowerPoint Presentation</vt:lpstr>
      <vt:lpstr>How To Use UniProt</vt:lpstr>
      <vt:lpstr>PowerPoint Presentation</vt:lpstr>
      <vt:lpstr>UniProt is divided into two sections </vt:lpstr>
      <vt:lpstr>Sequence data are organized into resources </vt:lpstr>
      <vt:lpstr>PowerPoint Presentation</vt:lpstr>
      <vt:lpstr>PowerPoint Presentation</vt:lpstr>
      <vt:lpstr>PowerPoint Presentation</vt:lpstr>
      <vt:lpstr>Reviewed             Vs.           Unreviewed</vt:lpstr>
      <vt:lpstr>PowerPoint Presentation</vt:lpstr>
      <vt:lpstr>PowerPoint Presentation</vt:lpstr>
      <vt:lpstr>PowerPoint Presentation</vt:lpstr>
      <vt:lpstr> Subcellular location                       Interaction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Swiss-Prot By : Ahmed Mohamed Abdullah Gamal</dc:title>
  <dc:creator>DELL</dc:creator>
  <cp:lastModifiedBy>Abdullah</cp:lastModifiedBy>
  <cp:revision>23</cp:revision>
  <dcterms:modified xsi:type="dcterms:W3CDTF">2021-12-16T05:38:48Z</dcterms:modified>
</cp:coreProperties>
</file>